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7" r:id="rId32"/>
    <p:sldId id="381" r:id="rId33"/>
    <p:sldId id="385" r:id="rId34"/>
    <p:sldId id="386" r:id="rId35"/>
    <p:sldId id="382" r:id="rId36"/>
    <p:sldId id="387" r:id="rId37"/>
    <p:sldId id="388" r:id="rId38"/>
    <p:sldId id="329" r:id="rId39"/>
    <p:sldId id="340" r:id="rId40"/>
    <p:sldId id="395" r:id="rId41"/>
    <p:sldId id="396" r:id="rId42"/>
    <p:sldId id="397" r:id="rId43"/>
    <p:sldId id="355" r:id="rId44"/>
    <p:sldId id="335" r:id="rId45"/>
    <p:sldId id="372" r:id="rId46"/>
    <p:sldId id="384" r:id="rId47"/>
    <p:sldId id="376"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 want to analyze networks which have variable delays</a:t>
            </a:r>
          </a:p>
          <a:p>
            <a:r>
              <a:rPr lang="en-US" dirty="0" smtClean="0"/>
              <a:t>Linear continuous delay function</a:t>
            </a:r>
          </a:p>
          <a:p>
            <a:r>
              <a:rPr lang="en-US" dirty="0" smtClean="0"/>
              <a:t>Just mention talk</a:t>
            </a:r>
            <a:r>
              <a:rPr lang="en-US" baseline="0" dirty="0" smtClean="0"/>
              <a:t> here about the periodicity and the requirement that the delay profile be periodic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32</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35</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45</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2" Type="http://schemas.openxmlformats.org/officeDocument/2006/relationships/image" Target="../media/image37.png"/><Relationship Id="rId7" Type="http://schemas.openxmlformats.org/officeDocument/2006/relationships/image" Target="../media/image371.png"/><Relationship Id="rId2" Type="http://schemas.openxmlformats.org/officeDocument/2006/relationships/notesSlide" Target="../notesSlides/notesSlide18.xml"/><Relationship Id="rId1" Type="http://schemas.openxmlformats.org/officeDocument/2006/relationships/slideLayout" Target="../slideLayouts/slideLayout2.xml"/><Relationship Id="rId11" Type="http://schemas.openxmlformats.org/officeDocument/2006/relationships/image" Target="../media/image36.png"/><Relationship Id="rId6" Type="http://schemas.openxmlformats.org/officeDocument/2006/relationships/image" Target="../media/image360.png"/><Relationship Id="rId5" Type="http://schemas.openxmlformats.org/officeDocument/2006/relationships/image" Target="../media/image350.png"/><Relationship Id="rId10" Type="http://schemas.openxmlformats.org/officeDocument/2006/relationships/image" Target="../media/image35.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data 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614039" y="5672842"/>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3614039" y="5672842"/>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990600"/>
            <a:ext cx="2057400" cy="1592826"/>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390043" y="1267869"/>
            <a:ext cx="1592826" cy="1038288"/>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1"/>
            <a:ext cx="8172448" cy="56007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787912"/>
            <a:ext cx="7158569" cy="540186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83492" y="1729422"/>
            <a:ext cx="1981198" cy="1540932"/>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5865831" y="1952691"/>
            <a:ext cx="1540931" cy="1094394"/>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a:t>
                </a:r>
                <a:r>
                  <a:rPr lang="en-US" b="0" dirty="0" smtClean="0"/>
                  <a:t>network</a:t>
                </a:r>
                <a:endParaRPr lang="en-US" b="0" i="1" dirty="0" smtClean="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a:t>
                </a:r>
                <a:r>
                  <a:rPr lang="en-US" b="0" dirty="0" smtClean="0"/>
                  <a:t>network</a:t>
                </a:r>
                <a:endParaRPr lang="en-US" b="0" dirty="0" smtClean="0"/>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a:t>
                </a:r>
                <a:r>
                  <a:rPr lang="en-US" b="0" dirty="0" smtClean="0"/>
                  <a:t>transmitted on the network</a:t>
                </a:r>
                <a:endParaRPr lang="en-US" b="0" dirty="0" smtClean="0"/>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a:t>
                </a:r>
                <a:r>
                  <a:rPr lang="en-US" b="0" dirty="0" smtClean="0"/>
                  <a:t>network </a:t>
                </a:r>
                <a:r>
                  <a:rPr lang="en-US" b="0" dirty="0" smtClean="0"/>
                  <a:t>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a:t>
                </a:r>
                <a:r>
                  <a:rPr lang="en-US" dirty="0" smtClean="0"/>
                  <a:t>network </a:t>
                </a:r>
                <a:r>
                  <a:rPr lang="en-US" dirty="0" smtClean="0"/>
                  <a:t>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a:t>
                </a:r>
                <a:r>
                  <a:rPr lang="en-US" dirty="0" smtClean="0"/>
                  <a:t>network </a:t>
                </a:r>
                <a:r>
                  <a:rPr lang="en-US" dirty="0" smtClean="0"/>
                  <a:t>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8"/>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grpSp>
        <p:nvGrpSpPr>
          <p:cNvPr id="20" name="Group 19"/>
          <p:cNvGrpSpPr/>
          <p:nvPr/>
        </p:nvGrpSpPr>
        <p:grpSpPr>
          <a:xfrm>
            <a:off x="3705989" y="762000"/>
            <a:ext cx="4681996" cy="2828456"/>
            <a:chOff x="3705989" y="762000"/>
            <a:chExt cx="4681996" cy="2828456"/>
          </a:xfrm>
        </p:grpSpPr>
        <p:grpSp>
          <p:nvGrpSpPr>
            <p:cNvPr id="19" name="Group 18"/>
            <p:cNvGrpSpPr/>
            <p:nvPr/>
          </p:nvGrpSpPr>
          <p:grpSpPr>
            <a:xfrm>
              <a:off x="3705989" y="762000"/>
              <a:ext cx="4681996" cy="2828456"/>
              <a:chOff x="3705989" y="762000"/>
              <a:chExt cx="4681996" cy="2828456"/>
            </a:xfrm>
          </p:grpSpPr>
          <p:grpSp>
            <p:nvGrpSpPr>
              <p:cNvPr id="28" name="Group 27"/>
              <p:cNvGrpSpPr/>
              <p:nvPr/>
            </p:nvGrpSpPr>
            <p:grpSpPr>
              <a:xfrm>
                <a:off x="3705989" y="762000"/>
                <a:ext cx="4681996" cy="2828456"/>
                <a:chOff x="3705989" y="762000"/>
                <a:chExt cx="4681996" cy="2828456"/>
              </a:xfrm>
            </p:grpSpPr>
            <p:pic>
              <p:nvPicPr>
                <p:cNvPr id="8" name="Picture 7"/>
                <p:cNvPicPr>
                  <a:picLocks noChangeAspect="1"/>
                </p:cNvPicPr>
                <p:nvPr/>
              </p:nvPicPr>
              <p:blipFill rotWithShape="1">
                <a:blip r:embed="rId11">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9" name="Straight Connector 8"/>
                <p:cNvCxnSpPr/>
                <p:nvPr/>
              </p:nvCxnSpPr>
              <p:spPr>
                <a:xfrm flipV="1">
                  <a:off x="6324600" y="1676400"/>
                  <a:ext cx="0" cy="17526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6781800" y="1691322"/>
                  <a:ext cx="0" cy="173767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6357346" y="868679"/>
                      <a:ext cx="3917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57346" y="868679"/>
                      <a:ext cx="39170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475692" y="958333"/>
                      <a:ext cx="458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383911" y="1291493"/>
                      <a:ext cx="6504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6"/>
                      <a:stretch>
                        <a:fillRect/>
                      </a:stretch>
                    </a:blipFill>
                  </p:spPr>
                  <p:txBody>
                    <a:bodyPr/>
                    <a:lstStyle/>
                    <a:p>
                      <a:r>
                        <a:rPr lang="en-US">
                          <a:noFill/>
                        </a:rPr>
                        <a:t> </a:t>
                      </a:r>
                    </a:p>
                  </p:txBody>
                </p:sp>
              </mc:Fallback>
            </mc:AlternateContent>
            <p:cxnSp>
              <p:nvCxnSpPr>
                <p:cNvPr id="26" name="Straight Connector 25"/>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3705989" y="2806171"/>
                      <a:ext cx="133934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7"/>
                      <a:stretch>
                        <a:fillRect b="-9231"/>
                      </a:stretch>
                    </a:blipFill>
                  </p:spPr>
                  <p:txBody>
                    <a:bodyPr/>
                    <a:lstStyle/>
                    <a:p>
                      <a:r>
                        <a:rPr lang="en-US">
                          <a:noFill/>
                        </a:rPr>
                        <a:t> </a:t>
                      </a:r>
                    </a:p>
                  </p:txBody>
                </p:sp>
              </mc:Fallback>
            </mc:AlternateContent>
          </p:grpSp>
          <p:sp>
            <p:nvSpPr>
              <p:cNvPr id="12" name="Right Brace 11"/>
              <p:cNvSpPr/>
              <p:nvPr/>
            </p:nvSpPr>
            <p:spPr>
              <a:xfrm rot="16200000">
                <a:off x="6387683" y="1206082"/>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 name="Right Brace 15"/>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Given a profile describing delay in the network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transiting a link</a:t>
                </a:r>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 y="2895600"/>
            <a:ext cx="8468119" cy="3997960"/>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Content Placeholder 5"/>
          <p:cNvSpPr>
            <a:spLocks noGrp="1"/>
          </p:cNvSpPr>
          <p:nvPr>
            <p:ph idx="1"/>
          </p:nvPr>
        </p:nvSpPr>
        <p:spPr>
          <a:xfrm>
            <a:off x="946404" y="1828801"/>
            <a:ext cx="3625597" cy="4351337"/>
          </a:xfrm>
        </p:spPr>
        <p:txBody>
          <a:bodyPr>
            <a:normAutofit/>
          </a:bodyPr>
          <a:lstStyle/>
          <a:p>
            <a:r>
              <a:rPr lang="en-US" dirty="0" smtClean="0"/>
              <a:t>Iteratively analyze </a:t>
            </a:r>
            <a:r>
              <a:rPr lang="en-US" dirty="0" smtClean="0"/>
              <a:t>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a:t>
            </a:r>
            <a:r>
              <a:rPr lang="en-US" dirty="0" smtClean="0"/>
              <a:t>capacity of the profile</a:t>
            </a:r>
            <a:endParaRPr lang="en-US" dirty="0" smtClean="0"/>
          </a:p>
          <a:p>
            <a:r>
              <a:rPr lang="en-US" dirty="0" smtClean="0"/>
              <a:t>Handles interfering, independent flows</a:t>
            </a:r>
          </a:p>
          <a:p>
            <a:pPr lvl="1"/>
            <a:r>
              <a:rPr lang="en-US" dirty="0" smtClean="0"/>
              <a:t>E.g. two routed flows passing through the same router along different paths</a:t>
            </a:r>
            <a:endParaRPr lang="en-US" dirty="0"/>
          </a:p>
        </p:txBody>
      </p:sp>
      <p:sp>
        <p:nvSpPr>
          <p:cNvPr id="7" name="Content Placeholder 5"/>
          <p:cNvSpPr txBox="1">
            <a:spLocks/>
          </p:cNvSpPr>
          <p:nvPr/>
        </p:nvSpPr>
        <p:spPr>
          <a:xfrm>
            <a:off x="4589146" y="1794669"/>
            <a:ext cx="4554854" cy="44195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defTabSz="91440">
              <a:lnSpc>
                <a:spcPct val="100000"/>
              </a:lnSpc>
              <a:spcBef>
                <a:spcPts val="0"/>
              </a:spcBef>
              <a:spcAft>
                <a:spcPts val="0"/>
              </a:spcAft>
              <a:buNone/>
              <a:tabLst>
                <a:tab pos="0" algn="l"/>
              </a:tabLst>
            </a:pPr>
            <a:r>
              <a:rPr lang="en-US" sz="1500" b="1" dirty="0" smtClean="0"/>
              <a:t>analyze</a:t>
            </a:r>
            <a:r>
              <a:rPr lang="en-US" sz="1500" dirty="0" smtClean="0"/>
              <a:t>( profiles )</a:t>
            </a:r>
          </a:p>
          <a:p>
            <a:pPr marL="0" indent="0" defTabSz="91440">
              <a:lnSpc>
                <a:spcPct val="100000"/>
              </a:lnSpc>
              <a:spcBef>
                <a:spcPts val="0"/>
              </a:spcBef>
              <a:spcAft>
                <a:spcPts val="0"/>
              </a:spcAft>
              <a:buNone/>
              <a:tabLst>
                <a:tab pos="0" algn="l"/>
              </a:tabLst>
            </a:pPr>
            <a:r>
              <a:rPr lang="en-US" sz="1500" dirty="0"/>
              <a:t>	</a:t>
            </a:r>
            <a:r>
              <a:rPr lang="en-US" sz="1500" dirty="0" smtClean="0"/>
              <a:t>		profiles = </a:t>
            </a:r>
            <a:r>
              <a:rPr lang="en-US" sz="1500" b="1" dirty="0" smtClean="0"/>
              <a:t>sorted</a:t>
            </a:r>
            <a:r>
              <a:rPr lang="en-US" sz="1500" dirty="0" smtClean="0"/>
              <a:t>( profiles, priority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sender </a:t>
            </a:r>
            <a:r>
              <a:rPr lang="en-US" sz="1500" b="1" dirty="0" smtClean="0"/>
              <a:t>in </a:t>
            </a:r>
            <a:r>
              <a:rPr lang="en-US" sz="1500" dirty="0" smtClean="0"/>
              <a:t>profiles</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dirty="0" smtClean="0"/>
              <a:t> = </a:t>
            </a:r>
            <a:r>
              <a:rPr lang="en-US" sz="1500" i="1" dirty="0" err="1" smtClean="0"/>
              <a:t>list</a:t>
            </a:r>
            <a:r>
              <a:rPr lang="en-US" sz="1500" dirty="0" err="1" smtClean="0"/>
              <a:t>.</a:t>
            </a:r>
            <a:r>
              <a:rPr lang="en-US" sz="1500" b="1" dirty="0" err="1" smtClean="0"/>
              <a:t>empty</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required = sender</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receiver</a:t>
            </a:r>
            <a:r>
              <a:rPr lang="en-US" sz="1500" dirty="0" smtClean="0"/>
              <a:t> </a:t>
            </a:r>
            <a:r>
              <a:rPr lang="en-US" sz="1500" b="1" dirty="0" smtClean="0"/>
              <a:t>in </a:t>
            </a:r>
            <a:r>
              <a:rPr lang="en-US" sz="1500" dirty="0" err="1" smtClean="0"/>
              <a:t>sender.</a:t>
            </a:r>
            <a:r>
              <a:rPr lang="en-US" sz="1500" b="1" dirty="0" err="1" smtClean="0"/>
              <a:t>receivers</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route = </a:t>
            </a:r>
            <a:r>
              <a:rPr lang="en-US" sz="1500" b="1" dirty="0" err="1" smtClean="0"/>
              <a:t>getRoute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node</a:t>
            </a:r>
            <a:r>
              <a:rPr lang="en-US" sz="1500" dirty="0" smtClean="0"/>
              <a:t> </a:t>
            </a:r>
            <a:r>
              <a:rPr lang="en-US" sz="1500" b="1" dirty="0" smtClean="0"/>
              <a:t>in</a:t>
            </a:r>
            <a:r>
              <a:rPr lang="en-US" sz="1500" dirty="0" smtClean="0"/>
              <a:t> route</a:t>
            </a:r>
          </a:p>
          <a:p>
            <a:pPr marL="0" indent="0" defTabSz="91440">
              <a:lnSpc>
                <a:spcPct val="100000"/>
              </a:lnSpc>
              <a:spcBef>
                <a:spcPts val="0"/>
              </a:spcBef>
              <a:spcAft>
                <a:spcPts val="0"/>
              </a:spcAft>
              <a:buNone/>
              <a:tabLst>
                <a:tab pos="0" algn="l"/>
              </a:tabLst>
            </a:pPr>
            <a:r>
              <a:rPr lang="en-US" sz="1500" dirty="0" smtClean="0"/>
              <a:t>									provided = </a:t>
            </a:r>
            <a:r>
              <a:rPr lang="en-US" sz="1500" dirty="0" err="1" smtClean="0"/>
              <a:t>node.</a:t>
            </a:r>
            <a:r>
              <a:rPr lang="en-US" sz="1500" b="1" dirty="0" err="1" smtClean="0"/>
              <a:t>provided</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CALCULATE</a:t>
            </a:r>
          </a:p>
          <a:p>
            <a:pPr marL="0" indent="0" defTabSz="91440">
              <a:lnSpc>
                <a:spcPct val="100000"/>
              </a:lnSpc>
              <a:spcBef>
                <a:spcPts val="0"/>
              </a:spcBef>
              <a:spcAft>
                <a:spcPts val="0"/>
              </a:spcAft>
              <a:buNone/>
              <a:tabLst>
                <a:tab pos="0" algn="l"/>
              </a:tabLst>
            </a:pPr>
            <a:r>
              <a:rPr lang="en-US" sz="1500" dirty="0"/>
              <a:t>	</a:t>
            </a:r>
            <a:r>
              <a:rPr lang="en-US" sz="1500" dirty="0" smtClean="0"/>
              <a:t>								output = </a:t>
            </a:r>
            <a:r>
              <a:rPr lang="en-US" sz="1500" b="1" dirty="0" smtClean="0"/>
              <a:t>convolve</a:t>
            </a:r>
            <a:r>
              <a:rPr lang="en-US" sz="1500" dirty="0" smtClean="0"/>
              <a:t>( required, provided )</a:t>
            </a:r>
          </a:p>
          <a:p>
            <a:pPr marL="0" indent="0" defTabSz="91440">
              <a:lnSpc>
                <a:spcPct val="100000"/>
              </a:lnSpc>
              <a:spcBef>
                <a:spcPts val="0"/>
              </a:spcBef>
              <a:spcAft>
                <a:spcPts val="0"/>
              </a:spcAft>
              <a:buNone/>
              <a:tabLst>
                <a:tab pos="0" algn="l"/>
              </a:tabLst>
            </a:pPr>
            <a:r>
              <a:rPr lang="en-US" sz="1500" dirty="0"/>
              <a:t>	</a:t>
            </a:r>
            <a:r>
              <a:rPr lang="en-US" sz="1500" dirty="0" smtClean="0"/>
              <a:t>								remaining = provided – output</a:t>
            </a:r>
          </a:p>
          <a:p>
            <a:pPr marL="0" indent="0" defTabSz="91440">
              <a:lnSpc>
                <a:spcPct val="100000"/>
              </a:lnSpc>
              <a:spcBef>
                <a:spcPts val="0"/>
              </a:spcBef>
              <a:spcAft>
                <a:spcPts val="0"/>
              </a:spcAft>
              <a:buNone/>
              <a:tabLst>
                <a:tab pos="0" algn="l"/>
              </a:tabLst>
            </a:pPr>
            <a:r>
              <a:rPr lang="en-US" sz="1500" dirty="0"/>
              <a:t>	</a:t>
            </a:r>
            <a:r>
              <a:rPr lang="en-US" sz="1500" dirty="0" smtClean="0"/>
              <a:t>								received = </a:t>
            </a:r>
            <a:r>
              <a:rPr lang="en-US" sz="1500" b="1" dirty="0" smtClean="0"/>
              <a:t>delay</a:t>
            </a:r>
            <a:r>
              <a:rPr lang="en-US" sz="1500" dirty="0" smtClean="0"/>
              <a:t>( output, provided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UPDATE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node.</a:t>
            </a:r>
            <a:r>
              <a:rPr lang="en-US" sz="1500" b="1" dirty="0" err="1" smtClean="0"/>
              <a:t>provided</a:t>
            </a:r>
            <a:r>
              <a:rPr lang="en-US" sz="1500" dirty="0" smtClean="0"/>
              <a:t>( remaining )</a:t>
            </a:r>
          </a:p>
          <a:p>
            <a:pPr marL="0" indent="0" defTabSz="91440">
              <a:lnSpc>
                <a:spcPct val="100000"/>
              </a:lnSpc>
              <a:spcBef>
                <a:spcPts val="0"/>
              </a:spcBef>
              <a:spcAft>
                <a:spcPts val="0"/>
              </a:spcAft>
              <a:buNone/>
              <a:tabLst>
                <a:tab pos="0" algn="l"/>
              </a:tabLst>
            </a:pPr>
            <a:r>
              <a:rPr lang="en-US" sz="1500" dirty="0"/>
              <a:t>	</a:t>
            </a:r>
            <a:r>
              <a:rPr lang="en-US" sz="1500" dirty="0" smtClean="0"/>
              <a:t>								required = received</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b="1" dirty="0" err="1" smtClean="0"/>
              <a:t>append</a:t>
            </a:r>
            <a:r>
              <a:rPr lang="en-US" sz="1500" dirty="0" smtClean="0"/>
              <a:t>( node )					</a:t>
            </a:r>
            <a:endParaRPr lang="en-US" sz="1500" dirty="0" smtClean="0"/>
          </a:p>
          <a:p>
            <a:pPr marL="0" indent="0" defTabSz="91440">
              <a:lnSpc>
                <a:spcPct val="100000"/>
              </a:lnSpc>
              <a:spcBef>
                <a:spcPts val="0"/>
              </a:spcBef>
              <a:spcAft>
                <a:spcPts val="0"/>
              </a:spcAft>
              <a:buNone/>
              <a:tabLst>
                <a:tab pos="0" algn="l"/>
              </a:tabLst>
            </a:pPr>
            <a:r>
              <a:rPr lang="en-US" sz="1500" dirty="0" smtClean="0"/>
              <a:t>							final = </a:t>
            </a:r>
            <a:r>
              <a:rPr lang="en-US" sz="1500" b="1" dirty="0" smtClean="0"/>
              <a:t>convolve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receiver = receiver – final </a:t>
            </a:r>
            <a:endParaRPr lang="en-US" sz="1500" dirty="0" smtClean="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154118498"/>
                  </p:ext>
                </p:extLst>
              </p:nvPr>
            </p:nvGraphicFramePr>
            <p:xfrm>
              <a:off x="1731264" y="4953000"/>
              <a:ext cx="4876800" cy="822960"/>
            </p:xfrm>
            <a:graphic>
              <a:graphicData uri="http://schemas.openxmlformats.org/drawingml/2006/table">
                <a:tbl>
                  <a:tblPr firstRow="1" bandRow="1">
                    <a:tableStyleId>{5C22544A-7EE6-4342-B048-85BDC9FD1C3A}</a:tableStyleId>
                  </a:tblPr>
                  <a:tblGrid>
                    <a:gridCol w="2287881">
                      <a:extLst>
                        <a:ext uri="{9D8B030D-6E8A-4147-A177-3AD203B41FA5}">
                          <a16:colId xmlns:a16="http://schemas.microsoft.com/office/drawing/2014/main" val="801133283"/>
                        </a:ext>
                      </a:extLst>
                    </a:gridCol>
                    <a:gridCol w="963319">
                      <a:extLst>
                        <a:ext uri="{9D8B030D-6E8A-4147-A177-3AD203B41FA5}">
                          <a16:colId xmlns:a16="http://schemas.microsoft.com/office/drawing/2014/main" val="689592872"/>
                        </a:ext>
                      </a:extLst>
                    </a:gridCol>
                    <a:gridCol w="1625600">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a:t>
                          </a:r>
                          <a:r>
                            <a:rPr lang="en-US" sz="1200" dirty="0" smtClean="0"/>
                            <a:t>Flow Delay </a:t>
                          </a:r>
                          <a:r>
                            <a:rPr lang="en-US" sz="1200" dirty="0" smtClean="0"/>
                            <a:t>(s)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a:t>
                          </a:r>
                          <a:r>
                            <a:rPr lang="en-US" sz="1200" dirty="0" smtClean="0"/>
                            <a:t>Delay (s</a:t>
                          </a:r>
                          <a:r>
                            <a:rPr lang="en-US" sz="1200" dirty="0" smtClean="0"/>
                            <a:t>)</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154118498"/>
                  </p:ext>
                </p:extLst>
              </p:nvPr>
            </p:nvGraphicFramePr>
            <p:xfrm>
              <a:off x="1731264" y="4953000"/>
              <a:ext cx="4876800" cy="822960"/>
            </p:xfrm>
            <a:graphic>
              <a:graphicData uri="http://schemas.openxmlformats.org/drawingml/2006/table">
                <a:tbl>
                  <a:tblPr firstRow="1" bandRow="1">
                    <a:tableStyleId>{5C22544A-7EE6-4342-B048-85BDC9FD1C3A}</a:tableStyleId>
                  </a:tblPr>
                  <a:tblGrid>
                    <a:gridCol w="2287881">
                      <a:extLst>
                        <a:ext uri="{9D8B030D-6E8A-4147-A177-3AD203B41FA5}">
                          <a16:colId xmlns:a16="http://schemas.microsoft.com/office/drawing/2014/main" val="801133283"/>
                        </a:ext>
                      </a:extLst>
                    </a:gridCol>
                    <a:gridCol w="963319">
                      <a:extLst>
                        <a:ext uri="{9D8B030D-6E8A-4147-A177-3AD203B41FA5}">
                          <a16:colId xmlns:a16="http://schemas.microsoft.com/office/drawing/2014/main" val="689592872"/>
                        </a:ext>
                      </a:extLst>
                    </a:gridCol>
                    <a:gridCol w="1625600">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375" t="-2222" r="-1873"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a:t>
                          </a:r>
                          <a:r>
                            <a:rPr lang="en-US" sz="1200" dirty="0" smtClean="0"/>
                            <a:t>Flow Delay </a:t>
                          </a:r>
                          <a:r>
                            <a:rPr lang="en-US" sz="1200" dirty="0" smtClean="0"/>
                            <a:t>(s)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a:t>
                          </a:r>
                          <a:r>
                            <a:rPr lang="en-US" sz="1200" dirty="0" smtClean="0"/>
                            <a:t>Delay (s</a:t>
                          </a:r>
                          <a:r>
                            <a:rPr lang="en-US" sz="1200" dirty="0" smtClean="0"/>
                            <a:t>)</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PNP</a:t>
            </a:r>
            <a:r>
              <a:rPr lang="en-US" sz="3600" baseline="30000" dirty="0" smtClean="0"/>
              <a:t>2</a:t>
            </a:r>
            <a:r>
              <a:rPr lang="en-US" sz="3600" dirty="0" smtClean="0"/>
              <a:t> Run-Time </a:t>
            </a:r>
            <a:r>
              <a:rPr lang="en-US" sz="3600" dirty="0" smtClean="0"/>
              <a:t>Measurement</a:t>
            </a:r>
            <a:r>
              <a:rPr lang="en-US" sz="3600" dirty="0" smtClean="0"/>
              <a:t>, Detection, </a:t>
            </a:r>
            <a:r>
              <a:rPr lang="en-US" sz="3600" dirty="0" smtClean="0"/>
              <a:t>Enforcement</a:t>
            </a:r>
            <a:endParaRPr lang="en-US" sz="36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6894" y="2784213"/>
            <a:ext cx="3627106" cy="2440512"/>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a:xfrm>
            <a:off x="946404" y="1828801"/>
            <a:ext cx="4692396" cy="4351337"/>
          </a:xfrm>
        </p:spPr>
        <p:txBody>
          <a:bodyPr>
            <a:noAutofit/>
          </a:bodyPr>
          <a:lstStyle/>
          <a:p>
            <a:r>
              <a:rPr lang="en-US" sz="1400" dirty="0" smtClean="0"/>
              <a:t>Can our design-time modeling and analysis </a:t>
            </a:r>
            <a:br>
              <a:rPr lang="en-US" sz="1400" dirty="0" smtClean="0"/>
            </a:br>
            <a:r>
              <a:rPr lang="en-US" sz="1400" dirty="0" smtClean="0"/>
              <a:t>better inform our run-time implementation?</a:t>
            </a:r>
          </a:p>
          <a:p>
            <a:r>
              <a:rPr lang="en-US" sz="1400" dirty="0" smtClean="0"/>
              <a:t>Integrate design-time models and semantics into </a:t>
            </a:r>
            <a:br>
              <a:rPr lang="en-US" sz="1400" dirty="0" smtClean="0"/>
            </a:br>
            <a:r>
              <a:rPr lang="en-US" sz="1400" dirty="0" smtClean="0"/>
              <a:t>run-time software component-based middleware</a:t>
            </a:r>
          </a:p>
          <a:p>
            <a:pPr lvl="1"/>
            <a:r>
              <a:rPr lang="en-US" sz="1400" dirty="0" smtClean="0"/>
              <a:t>Component is the smallest deployable part of an application containing:</a:t>
            </a:r>
          </a:p>
          <a:p>
            <a:pPr lvl="2"/>
            <a:r>
              <a:rPr lang="en-US" sz="1200" dirty="0" smtClean="0"/>
              <a:t>Timers: </a:t>
            </a:r>
            <a:r>
              <a:rPr lang="en-US" sz="1200" dirty="0" smtClean="0"/>
              <a:t>a </a:t>
            </a:r>
            <a:r>
              <a:rPr lang="en-US" sz="1200" dirty="0" smtClean="0"/>
              <a:t>timer provides a periodic event trigger to the component</a:t>
            </a:r>
          </a:p>
          <a:p>
            <a:pPr lvl="2"/>
            <a:r>
              <a:rPr lang="en-US" sz="1200" dirty="0" err="1" smtClean="0"/>
              <a:t>Input/Output</a:t>
            </a:r>
            <a:r>
              <a:rPr lang="en-US" sz="1200" dirty="0" smtClean="0"/>
              <a:t> ports; we’re specifically focusing on publish/subscribe</a:t>
            </a:r>
          </a:p>
          <a:p>
            <a:pPr lvl="2"/>
            <a:r>
              <a:rPr lang="en-US" sz="1200" dirty="0" smtClean="0"/>
              <a:t>A single thread which executes all events for the component in FIFO order without preemption</a:t>
            </a:r>
          </a:p>
          <a:p>
            <a:r>
              <a:rPr lang="en-US" sz="1400" dirty="0" smtClean="0"/>
              <a:t>An application is a grouping of components and a set of mappings between their ports</a:t>
            </a:r>
          </a:p>
          <a:p>
            <a:r>
              <a:rPr lang="en-US" sz="14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attacks </a:t>
            </a:r>
            <a:r>
              <a:rPr lang="en-US" dirty="0" smtClean="0"/>
              <a:t>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8169</TotalTime>
  <Words>4205</Words>
  <Application>Microsoft Office PowerPoint</Application>
  <PresentationFormat>On-screen Show (4:3)</PresentationFormat>
  <Paragraphs>556</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1050</cp:revision>
  <cp:lastPrinted>2015-05-07T13:29:00Z</cp:lastPrinted>
  <dcterms:created xsi:type="dcterms:W3CDTF">2006-08-16T00:00:00Z</dcterms:created>
  <dcterms:modified xsi:type="dcterms:W3CDTF">2015-10-15T03:41:29Z</dcterms:modified>
</cp:coreProperties>
</file>